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57"/>
  </p:notesMasterIdLst>
  <p:sldIdLst>
    <p:sldId id="328" r:id="rId2"/>
    <p:sldId id="307" r:id="rId3"/>
    <p:sldId id="309" r:id="rId4"/>
    <p:sldId id="326" r:id="rId5"/>
    <p:sldId id="323" r:id="rId6"/>
    <p:sldId id="324" r:id="rId7"/>
    <p:sldId id="302" r:id="rId8"/>
    <p:sldId id="301" r:id="rId9"/>
    <p:sldId id="303" r:id="rId10"/>
    <p:sldId id="304" r:id="rId11"/>
    <p:sldId id="327" r:id="rId12"/>
    <p:sldId id="317" r:id="rId13"/>
    <p:sldId id="320" r:id="rId14"/>
    <p:sldId id="294" r:id="rId15"/>
    <p:sldId id="321" r:id="rId16"/>
    <p:sldId id="295" r:id="rId17"/>
    <p:sldId id="296" r:id="rId18"/>
    <p:sldId id="297" r:id="rId19"/>
    <p:sldId id="298" r:id="rId20"/>
    <p:sldId id="299" r:id="rId21"/>
    <p:sldId id="300" r:id="rId22"/>
    <p:sldId id="257" r:id="rId23"/>
    <p:sldId id="258" r:id="rId24"/>
    <p:sldId id="259" r:id="rId25"/>
    <p:sldId id="260" r:id="rId26"/>
    <p:sldId id="261" r:id="rId27"/>
    <p:sldId id="262" r:id="rId28"/>
    <p:sldId id="263" r:id="rId29"/>
    <p:sldId id="287" r:id="rId30"/>
    <p:sldId id="282" r:id="rId31"/>
    <p:sldId id="288" r:id="rId32"/>
    <p:sldId id="289" r:id="rId33"/>
    <p:sldId id="290" r:id="rId34"/>
    <p:sldId id="292" r:id="rId35"/>
    <p:sldId id="306" r:id="rId36"/>
    <p:sldId id="267" r:id="rId37"/>
    <p:sldId id="265" r:id="rId38"/>
    <p:sldId id="281" r:id="rId39"/>
    <p:sldId id="266" r:id="rId40"/>
    <p:sldId id="268" r:id="rId41"/>
    <p:sldId id="271" r:id="rId42"/>
    <p:sldId id="272" r:id="rId43"/>
    <p:sldId id="273" r:id="rId44"/>
    <p:sldId id="270" r:id="rId45"/>
    <p:sldId id="274" r:id="rId46"/>
    <p:sldId id="275" r:id="rId47"/>
    <p:sldId id="276" r:id="rId48"/>
    <p:sldId id="278" r:id="rId49"/>
    <p:sldId id="279" r:id="rId50"/>
    <p:sldId id="280" r:id="rId51"/>
    <p:sldId id="285" r:id="rId52"/>
    <p:sldId id="286" r:id="rId53"/>
    <p:sldId id="284" r:id="rId54"/>
    <p:sldId id="329" r:id="rId55"/>
    <p:sldId id="314" r:id="rId5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14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D288E1-80B5-43D9-BF34-1FD3CC29850C}" type="datetimeFigureOut">
              <a:rPr lang="es-ES" smtClean="0"/>
              <a:pPr/>
              <a:t>07/01/2013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04094-1FAE-468D-99A6-B456F8DF895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sz="320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04094-1FAE-468D-99A6-B456F8DF895B}" type="slidenum">
              <a:rPr lang="es-ES" smtClean="0"/>
              <a:pPr/>
              <a:t>6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921E-F831-4C7C-8795-3E5865FB69FF}" type="datetimeFigureOut">
              <a:rPr lang="es-ES" smtClean="0"/>
              <a:pPr/>
              <a:t>07/01/2013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12A5-1020-414B-971E-7F541A62C4A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921E-F831-4C7C-8795-3E5865FB69FF}" type="datetimeFigureOut">
              <a:rPr lang="es-ES" smtClean="0"/>
              <a:pPr/>
              <a:t>07/01/2013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12A5-1020-414B-971E-7F541A62C4A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921E-F831-4C7C-8795-3E5865FB69FF}" type="datetimeFigureOut">
              <a:rPr lang="es-ES" smtClean="0"/>
              <a:pPr/>
              <a:t>07/01/2013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12A5-1020-414B-971E-7F541A62C4A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921E-F831-4C7C-8795-3E5865FB69FF}" type="datetimeFigureOut">
              <a:rPr lang="es-ES" smtClean="0"/>
              <a:pPr/>
              <a:t>07/01/2013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12A5-1020-414B-971E-7F541A62C4A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921E-F831-4C7C-8795-3E5865FB69FF}" type="datetimeFigureOut">
              <a:rPr lang="es-ES" smtClean="0"/>
              <a:pPr/>
              <a:t>07/01/2013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12A5-1020-414B-971E-7F541A62C4A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921E-F831-4C7C-8795-3E5865FB69FF}" type="datetimeFigureOut">
              <a:rPr lang="es-ES" smtClean="0"/>
              <a:pPr/>
              <a:t>07/01/2013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12A5-1020-414B-971E-7F541A62C4A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921E-F831-4C7C-8795-3E5865FB69FF}" type="datetimeFigureOut">
              <a:rPr lang="es-ES" smtClean="0"/>
              <a:pPr/>
              <a:t>07/01/2013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12A5-1020-414B-971E-7F541A62C4A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921E-F831-4C7C-8795-3E5865FB69FF}" type="datetimeFigureOut">
              <a:rPr lang="es-ES" smtClean="0"/>
              <a:pPr/>
              <a:t>07/01/2013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12A5-1020-414B-971E-7F541A62C4A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921E-F831-4C7C-8795-3E5865FB69FF}" type="datetimeFigureOut">
              <a:rPr lang="es-ES" smtClean="0"/>
              <a:pPr/>
              <a:t>07/01/2013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12A5-1020-414B-971E-7F541A62C4A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921E-F831-4C7C-8795-3E5865FB69FF}" type="datetimeFigureOut">
              <a:rPr lang="es-ES" smtClean="0"/>
              <a:pPr/>
              <a:t>07/01/2013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12A5-1020-414B-971E-7F541A62C4A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921E-F831-4C7C-8795-3E5865FB69FF}" type="datetimeFigureOut">
              <a:rPr lang="es-ES" smtClean="0"/>
              <a:pPr/>
              <a:t>07/01/2013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12A5-1020-414B-971E-7F541A62C4A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6921E-F831-4C7C-8795-3E5865FB69FF}" type="datetimeFigureOut">
              <a:rPr lang="es-ES" smtClean="0"/>
              <a:pPr/>
              <a:t>07/01/2013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312A5-1020-414B-971E-7F541A62C4A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Avances GEODESICOS  de GNSS en la </a:t>
            </a:r>
            <a:r>
              <a:rPr lang="es-ES" dirty="0" err="1" smtClean="0"/>
              <a:t>tecnologia</a:t>
            </a:r>
            <a:r>
              <a:rPr lang="es-ES" dirty="0" smtClean="0"/>
              <a:t> PPP-RTK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971600" y="2204864"/>
            <a:ext cx="68407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r>
              <a:rPr lang="es-ES" dirty="0" err="1" smtClean="0"/>
              <a:t>Ing</a:t>
            </a:r>
            <a:r>
              <a:rPr lang="es-ES" dirty="0" smtClean="0"/>
              <a:t> Antonio </a:t>
            </a:r>
            <a:r>
              <a:rPr lang="es-ES" dirty="0" err="1" smtClean="0"/>
              <a:t>Marquez</a:t>
            </a:r>
            <a:r>
              <a:rPr lang="es-ES" dirty="0" smtClean="0"/>
              <a:t> Prieto  </a:t>
            </a:r>
            <a:r>
              <a:rPr lang="es-ES" dirty="0" smtClean="0"/>
              <a:t>-   MECINCA</a:t>
            </a:r>
          </a:p>
          <a:p>
            <a:r>
              <a:rPr lang="es-ES" dirty="0" smtClean="0"/>
              <a:t>III Jornadas de </a:t>
            </a:r>
            <a:r>
              <a:rPr lang="es-ES" dirty="0" err="1" smtClean="0"/>
              <a:t>Ingenieria</a:t>
            </a:r>
            <a:r>
              <a:rPr lang="es-ES" dirty="0" smtClean="0"/>
              <a:t> </a:t>
            </a:r>
            <a:r>
              <a:rPr lang="es-ES" dirty="0" err="1" smtClean="0"/>
              <a:t>Geodesica</a:t>
            </a:r>
            <a:r>
              <a:rPr lang="es-ES" dirty="0" smtClean="0"/>
              <a:t> . UCV</a:t>
            </a:r>
            <a:endParaRPr lang="es-ES" dirty="0"/>
          </a:p>
        </p:txBody>
      </p:sp>
      <p:pic>
        <p:nvPicPr>
          <p:cNvPr id="2050" name="Picture 2" descr="C:\HOME\mecinca\mainwebsite_html\companias\logowhite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5445224"/>
            <a:ext cx="1700589" cy="936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Para obtener la </a:t>
            </a:r>
            <a:r>
              <a:rPr lang="es-ES" dirty="0" err="1" smtClean="0"/>
              <a:t>performancia</a:t>
            </a:r>
            <a:r>
              <a:rPr lang="es-ES" dirty="0" smtClean="0"/>
              <a:t> que mostramos, HOY DIA  SUPERADO</a:t>
            </a:r>
            <a:endParaRPr lang="es-ES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1" y="1484784"/>
            <a:ext cx="6551301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PIEZAS  DEL  JUEGO</a:t>
            </a:r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2856"/>
            <a:ext cx="5791200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5940152" y="1916832"/>
            <a:ext cx="288032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 smtClean="0"/>
              <a:t>POSICIONAMIENTO</a:t>
            </a:r>
          </a:p>
          <a:p>
            <a:r>
              <a:rPr lang="es-ES" sz="2200" dirty="0" smtClean="0"/>
              <a:t>  </a:t>
            </a:r>
            <a:r>
              <a:rPr lang="es-ES" sz="2200" dirty="0" err="1" smtClean="0"/>
              <a:t>Determinacion</a:t>
            </a:r>
            <a:r>
              <a:rPr lang="es-ES" sz="2200" dirty="0" smtClean="0"/>
              <a:t> de la orbita</a:t>
            </a:r>
          </a:p>
          <a:p>
            <a:r>
              <a:rPr lang="es-ES" sz="2200" dirty="0" smtClean="0"/>
              <a:t>  </a:t>
            </a:r>
            <a:r>
              <a:rPr lang="es-ES" sz="2200" dirty="0" err="1" smtClean="0"/>
              <a:t>Estimacion</a:t>
            </a:r>
            <a:r>
              <a:rPr lang="es-ES" sz="2200" dirty="0" smtClean="0"/>
              <a:t> del Reloj</a:t>
            </a:r>
          </a:p>
          <a:p>
            <a:r>
              <a:rPr lang="es-ES" sz="2200" dirty="0" smtClean="0"/>
              <a:t>  Modelos </a:t>
            </a:r>
            <a:r>
              <a:rPr lang="es-ES" sz="2200" dirty="0" err="1" smtClean="0"/>
              <a:t>Atmosfericos</a:t>
            </a:r>
            <a:endParaRPr lang="es-ES" sz="2200" dirty="0" smtClean="0"/>
          </a:p>
          <a:p>
            <a:r>
              <a:rPr lang="es-ES" sz="2200" dirty="0" smtClean="0"/>
              <a:t>  </a:t>
            </a:r>
            <a:r>
              <a:rPr lang="es-ES" sz="2200" dirty="0" err="1" smtClean="0"/>
              <a:t>Estimacion</a:t>
            </a:r>
            <a:r>
              <a:rPr lang="es-ES" sz="2200" dirty="0" smtClean="0"/>
              <a:t> de </a:t>
            </a:r>
            <a:r>
              <a:rPr lang="es-ES" sz="2200" dirty="0" err="1" smtClean="0"/>
              <a:t>Vias</a:t>
            </a:r>
            <a:endParaRPr lang="es-ES" sz="2200" dirty="0" smtClean="0"/>
          </a:p>
          <a:p>
            <a:r>
              <a:rPr lang="es-ES" sz="2200" dirty="0" smtClean="0"/>
              <a:t>COMUNICACION</a:t>
            </a:r>
            <a:endParaRPr lang="es-E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Componentes  principales de una red PPP-RTK</a:t>
            </a:r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84784"/>
            <a:ext cx="8280920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La convergencia </a:t>
            </a:r>
            <a:r>
              <a:rPr lang="es-ES" dirty="0" err="1" smtClean="0"/>
              <a:t>rapida</a:t>
            </a:r>
            <a:r>
              <a:rPr lang="es-ES" dirty="0" smtClean="0"/>
              <a:t> es uno de los  retos actuales en PPP-RTK</a:t>
            </a:r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556792"/>
            <a:ext cx="692862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El Procesamiento del reloj, permite la </a:t>
            </a:r>
            <a:r>
              <a:rPr lang="es-ES" dirty="0" err="1" smtClean="0"/>
              <a:t>resolucion</a:t>
            </a:r>
            <a:r>
              <a:rPr lang="es-ES" dirty="0" smtClean="0"/>
              <a:t> de ambigüedad en los receptores PPP-RTK</a:t>
            </a:r>
            <a:endParaRPr lang="es-ES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204864"/>
            <a:ext cx="5791200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UNA  RED   REGIONAL  EN USA </a:t>
            </a:r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628800"/>
            <a:ext cx="5791200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872208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Una prueba de convergencia, con arranque en frio cada hora, con 289 corridas en 12 </a:t>
            </a:r>
            <a:r>
              <a:rPr lang="es-ES" dirty="0" err="1" smtClean="0"/>
              <a:t>dias</a:t>
            </a:r>
            <a:r>
              <a:rPr lang="es-ES" dirty="0" smtClean="0"/>
              <a:t>.</a:t>
            </a:r>
            <a:endParaRPr lang="es-E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132856"/>
            <a:ext cx="6552728" cy="47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Asimismo se muestra la </a:t>
            </a:r>
            <a:r>
              <a:rPr lang="es-ES" dirty="0" err="1" smtClean="0"/>
              <a:t>relacion</a:t>
            </a:r>
            <a:r>
              <a:rPr lang="es-ES" dirty="0" smtClean="0"/>
              <a:t> entre convergencia y calculo de </a:t>
            </a:r>
            <a:r>
              <a:rPr lang="es-ES" dirty="0" err="1" smtClean="0"/>
              <a:t>ambiguedad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84784"/>
            <a:ext cx="7488832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Resultados en aplicaciones </a:t>
            </a:r>
            <a:r>
              <a:rPr lang="es-ES" dirty="0" err="1" smtClean="0"/>
              <a:t>agricolas</a:t>
            </a:r>
            <a:r>
              <a:rPr lang="es-ES" dirty="0" smtClean="0"/>
              <a:t> de un par de </a:t>
            </a:r>
            <a:r>
              <a:rPr lang="es-ES" dirty="0" err="1" smtClean="0"/>
              <a:t>centimetros</a:t>
            </a:r>
            <a:r>
              <a:rPr lang="es-ES" dirty="0" smtClean="0"/>
              <a:t> de error, con tiempos muy cortos de convergencia</a:t>
            </a:r>
            <a:endParaRPr lang="es-ES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276872"/>
            <a:ext cx="5791200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Pruebas en tractor de 103 minutos</a:t>
            </a:r>
            <a:endParaRPr lang="es-ES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060848"/>
            <a:ext cx="5791200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HISTORIA DE LA NAVEGACION MODERNA POR SATELITE</a:t>
            </a:r>
            <a:endParaRPr lang="es-ES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28800"/>
            <a:ext cx="7632848" cy="4948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Estadistica</a:t>
            </a:r>
            <a:r>
              <a:rPr lang="es-ES" dirty="0" smtClean="0"/>
              <a:t> de la prueba </a:t>
            </a:r>
            <a:r>
              <a:rPr lang="es-ES" dirty="0" err="1" smtClean="0"/>
              <a:t>dinamica</a:t>
            </a:r>
            <a:endParaRPr lang="es-ES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340768"/>
            <a:ext cx="7488832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Algunos campos de aplicación del  PPP-RTK</a:t>
            </a:r>
            <a:endParaRPr lang="es-ES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204864"/>
            <a:ext cx="5791200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OBSERVEMOS LA RED DE GLOBAL VERIPOS -- Diferente</a:t>
            </a:r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763284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LA REDUNDANCIA  DE CENTROS EN LA MISMA RED ES IMPORTANTE</a:t>
            </a:r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84784"/>
            <a:ext cx="6912768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EN UNA RED GLOBAL SE DEBE DISPONER DE UNA ESTRUCTURA DE SATELITES DE TRANSMISION DE DATOS</a:t>
            </a:r>
            <a:endParaRPr lang="es-E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105472"/>
            <a:ext cx="828092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Los diferentes servicios que ofrece VERIPOS</a:t>
            </a:r>
            <a:endParaRPr lang="es-E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84784"/>
            <a:ext cx="756084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err="1" smtClean="0"/>
              <a:t>Estadistica</a:t>
            </a:r>
            <a:r>
              <a:rPr lang="es-ES" dirty="0" smtClean="0"/>
              <a:t> de errores en la red VERIPOS</a:t>
            </a:r>
            <a:endParaRPr lang="es-E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276872"/>
            <a:ext cx="5791200" cy="389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 RED PPP-RTK de </a:t>
            </a:r>
            <a:r>
              <a:rPr lang="es-ES" dirty="0" err="1" smtClean="0"/>
              <a:t>StarFIRE</a:t>
            </a:r>
            <a:endParaRPr lang="es-E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772816"/>
            <a:ext cx="5778500" cy="368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Estadistica</a:t>
            </a:r>
            <a:r>
              <a:rPr lang="es-ES" dirty="0" smtClean="0"/>
              <a:t> de VERIPOS PPP-RTK</a:t>
            </a:r>
            <a:endParaRPr lang="es-E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204864"/>
            <a:ext cx="8136904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Otra RED  importante la de ESA en </a:t>
            </a:r>
            <a:r>
              <a:rPr lang="es-ES" dirty="0" err="1" smtClean="0"/>
              <a:t>coordinacion</a:t>
            </a:r>
            <a:r>
              <a:rPr lang="es-ES" dirty="0" smtClean="0"/>
              <a:t> con el IGS</a:t>
            </a:r>
            <a:endParaRPr lang="es-E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348880"/>
            <a:ext cx="5778500" cy="328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es-ES" sz="3500" dirty="0" smtClean="0"/>
              <a:t>ERRORES    EN    GPS</a:t>
            </a:r>
            <a:br>
              <a:rPr lang="es-ES" sz="3500" dirty="0" smtClean="0"/>
            </a:br>
            <a:endParaRPr lang="es-ES" sz="3500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836712"/>
            <a:ext cx="5791200" cy="402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1115616" y="5229200"/>
            <a:ext cx="80283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 smtClean="0"/>
              <a:t>Tradicionalmente se han eliminado por el proceso DIFERENCIAL que establece una dependencia de la </a:t>
            </a:r>
            <a:r>
              <a:rPr lang="es-ES" sz="3000" dirty="0" err="1" smtClean="0"/>
              <a:t>Estacion</a:t>
            </a:r>
            <a:r>
              <a:rPr lang="es-ES" sz="3000" dirty="0" smtClean="0"/>
              <a:t> Base LOCAL</a:t>
            </a:r>
            <a:endParaRPr lang="es-ES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OBJETIVOS   DE   ESA</a:t>
            </a:r>
            <a:endParaRPr lang="es-E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792088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Productos en Tiempo Real de ESA</a:t>
            </a:r>
            <a:endParaRPr lang="es-E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00808"/>
            <a:ext cx="7560840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Calculo del  reloj en ESA</a:t>
            </a:r>
            <a:endParaRPr lang="es-E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916832"/>
            <a:ext cx="5791200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PERFORMANCIA  FINAL DE LOS PRODUCTOS DE ESA</a:t>
            </a:r>
            <a:endParaRPr lang="es-ES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700808"/>
            <a:ext cx="7416824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Resultados de calculo de ambigüedad en ESA</a:t>
            </a:r>
            <a:endParaRPr lang="es-ES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7776864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El Calculo de AMBIGÜEDAD es uno de los temas principales en los talleres PPP-RTK</a:t>
            </a:r>
            <a:endParaRPr lang="es-ES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988840"/>
            <a:ext cx="7266856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EL SUNAMI DE JAPON,  CON EL PPP-RTK,  se hubiese conocido horas antes de llegar a la  COSTA</a:t>
            </a:r>
            <a:endParaRPr lang="es-E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8840"/>
            <a:ext cx="8820472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4282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LOS SUNAMIS  CON LA TECNOLOGIA PPP-RTK  PODEMOS  CONOCERLOS  CON TIEMPO SUFICIENTE  ANTES DE SU LLEGADA</a:t>
            </a:r>
            <a:endParaRPr lang="es-E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3212976"/>
            <a:ext cx="57785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EN JAPON  SE ESTA DESARROLLANDO UN SISTEMA  DE  SATELITE CON ORBITAS QUASI ZENITALES</a:t>
            </a:r>
            <a:endParaRPr lang="es-E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420888"/>
            <a:ext cx="5778500" cy="424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El PPP-RTK  funciona a mas de 1.300 km de  distancia de la RED</a:t>
            </a:r>
            <a:endParaRPr lang="es-E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44824"/>
            <a:ext cx="6943328" cy="44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39552" y="404664"/>
            <a:ext cx="7920880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     </a:t>
            </a:r>
            <a:r>
              <a:rPr lang="es-ES" sz="2400" b="1" dirty="0" smtClean="0"/>
              <a:t>CONCEPTOS  BASICOS  DE  REDES  GNSS DEL TIPO DIFERENCIAL</a:t>
            </a:r>
          </a:p>
          <a:p>
            <a:endParaRPr lang="es-ES" dirty="0"/>
          </a:p>
          <a:p>
            <a:pPr marL="285750" indent="-285750">
              <a:buFont typeface="Arial" pitchFamily="34" charset="0"/>
              <a:buChar char="•"/>
            </a:pPr>
            <a:r>
              <a:rPr lang="es-ES" b="1" dirty="0" smtClean="0"/>
              <a:t>CORS</a:t>
            </a:r>
            <a:r>
              <a:rPr lang="es-ES" dirty="0" smtClean="0"/>
              <a:t>   ------  Estaciones de Referencia de uso CONTINUO</a:t>
            </a:r>
          </a:p>
          <a:p>
            <a:r>
              <a:rPr lang="es-ES" dirty="0"/>
              <a:t>	</a:t>
            </a:r>
            <a:r>
              <a:rPr lang="es-ES" dirty="0" smtClean="0"/>
              <a:t>Controla  muchas Estaciones  al mismo tiempo</a:t>
            </a:r>
          </a:p>
          <a:p>
            <a:r>
              <a:rPr lang="es-ES" dirty="0"/>
              <a:t>	</a:t>
            </a:r>
            <a:r>
              <a:rPr lang="es-ES" dirty="0" smtClean="0"/>
              <a:t>Maneja </a:t>
            </a:r>
            <a:r>
              <a:rPr lang="es-ES" dirty="0" err="1" smtClean="0"/>
              <a:t>comodamente</a:t>
            </a:r>
            <a:r>
              <a:rPr lang="es-ES" dirty="0" smtClean="0"/>
              <a:t> la Colección de Datos  /  Control de los FTP</a:t>
            </a:r>
          </a:p>
          <a:p>
            <a:r>
              <a:rPr lang="es-ES" dirty="0"/>
              <a:t> </a:t>
            </a:r>
            <a:r>
              <a:rPr lang="es-ES" dirty="0" smtClean="0"/>
              <a:t>                 Convierten </a:t>
            </a:r>
            <a:r>
              <a:rPr lang="es-ES" dirty="0" err="1" smtClean="0"/>
              <a:t>automaticamente</a:t>
            </a:r>
            <a:r>
              <a:rPr lang="es-ES" dirty="0" smtClean="0"/>
              <a:t> a RINEX, Comprimen en </a:t>
            </a:r>
            <a:r>
              <a:rPr lang="es-ES" dirty="0" err="1" smtClean="0"/>
              <a:t>Hatanaka</a:t>
            </a:r>
            <a:r>
              <a:rPr lang="es-ES" dirty="0" smtClean="0"/>
              <a:t> </a:t>
            </a:r>
          </a:p>
          <a:p>
            <a:r>
              <a:rPr lang="es-ES" dirty="0"/>
              <a:t>	</a:t>
            </a:r>
            <a:r>
              <a:rPr lang="es-ES" dirty="0" smtClean="0"/>
              <a:t>Mantenimiento  de los receptores en forma remota</a:t>
            </a:r>
          </a:p>
          <a:p>
            <a:r>
              <a:rPr lang="es-ES" dirty="0"/>
              <a:t>	</a:t>
            </a:r>
            <a:r>
              <a:rPr lang="es-ES" dirty="0" smtClean="0"/>
              <a:t>Facilita el  Post Proceso, donde hay limitaciones al Tiempo Real</a:t>
            </a:r>
          </a:p>
          <a:p>
            <a:pPr marL="285750" indent="-285750">
              <a:buFont typeface="Arial" pitchFamily="34" charset="0"/>
              <a:buChar char="•"/>
            </a:pPr>
            <a:endParaRPr lang="es-E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s-ES" b="1" dirty="0" smtClean="0"/>
              <a:t>ESTANDAR   RTK </a:t>
            </a:r>
            <a:r>
              <a:rPr lang="es-ES" dirty="0" smtClean="0"/>
              <a:t>------</a:t>
            </a:r>
          </a:p>
          <a:p>
            <a:r>
              <a:rPr lang="es-ES" dirty="0"/>
              <a:t>	</a:t>
            </a:r>
            <a:r>
              <a:rPr lang="es-ES" dirty="0" smtClean="0"/>
              <a:t>Soluciones de  </a:t>
            </a:r>
            <a:r>
              <a:rPr lang="es-ES" dirty="0" err="1" smtClean="0"/>
              <a:t>lineas</a:t>
            </a:r>
            <a:r>
              <a:rPr lang="es-ES" dirty="0" smtClean="0"/>
              <a:t>  sencillas …….</a:t>
            </a:r>
            <a:r>
              <a:rPr lang="es-ES" dirty="0" err="1" smtClean="0"/>
              <a:t>coneccion</a:t>
            </a:r>
            <a:r>
              <a:rPr lang="es-ES" dirty="0" smtClean="0"/>
              <a:t> directa al receptor mas 	cercano </a:t>
            </a:r>
            <a:r>
              <a:rPr lang="es-ES" dirty="0" err="1" smtClean="0"/>
              <a:t>via</a:t>
            </a:r>
            <a:r>
              <a:rPr lang="es-ES" dirty="0" smtClean="0"/>
              <a:t> UHF  </a:t>
            </a:r>
            <a:r>
              <a:rPr lang="es-ES" dirty="0" err="1" smtClean="0"/>
              <a:t>via</a:t>
            </a:r>
            <a:r>
              <a:rPr lang="es-ES" dirty="0" smtClean="0"/>
              <a:t> IP</a:t>
            </a:r>
          </a:p>
          <a:p>
            <a:r>
              <a:rPr lang="es-ES" dirty="0" smtClean="0"/>
              <a:t>              </a:t>
            </a:r>
            <a:r>
              <a:rPr lang="es-ES" dirty="0" err="1" smtClean="0"/>
              <a:t>Estan</a:t>
            </a:r>
            <a:r>
              <a:rPr lang="es-ES" dirty="0" smtClean="0"/>
              <a:t> limitadas a la eficiencia de los algoritmos LRT ( Long </a:t>
            </a:r>
            <a:r>
              <a:rPr lang="es-ES" dirty="0" err="1" smtClean="0"/>
              <a:t>Range</a:t>
            </a:r>
            <a:r>
              <a:rPr lang="es-ES" dirty="0" smtClean="0"/>
              <a:t> RTK )</a:t>
            </a:r>
          </a:p>
          <a:p>
            <a:r>
              <a:rPr lang="es-ES" dirty="0"/>
              <a:t> </a:t>
            </a:r>
            <a:r>
              <a:rPr lang="es-ES" dirty="0" smtClean="0"/>
              <a:t>              Rango menor a 50 Km de la </a:t>
            </a:r>
            <a:r>
              <a:rPr lang="es-ES" dirty="0" err="1" smtClean="0"/>
              <a:t>estacion</a:t>
            </a:r>
            <a:r>
              <a:rPr lang="es-ES" dirty="0" smtClean="0"/>
              <a:t> Base.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b="1" dirty="0" smtClean="0"/>
              <a:t>RTK   MODELADO </a:t>
            </a:r>
            <a:r>
              <a:rPr lang="es-ES" dirty="0" smtClean="0"/>
              <a:t>------</a:t>
            </a:r>
          </a:p>
          <a:p>
            <a:r>
              <a:rPr lang="es-ES" dirty="0"/>
              <a:t>	</a:t>
            </a:r>
            <a:r>
              <a:rPr lang="es-ES" dirty="0" smtClean="0"/>
              <a:t>Sistemas Virtuales de Referencia      VRS</a:t>
            </a:r>
          </a:p>
          <a:p>
            <a:r>
              <a:rPr lang="es-ES" dirty="0"/>
              <a:t>	</a:t>
            </a:r>
            <a:r>
              <a:rPr lang="es-ES" dirty="0" smtClean="0"/>
              <a:t>Redes  con Correcciones por </a:t>
            </a:r>
            <a:r>
              <a:rPr lang="es-ES" dirty="0" err="1" smtClean="0"/>
              <a:t>Area</a:t>
            </a:r>
            <a:r>
              <a:rPr lang="es-ES" dirty="0" smtClean="0"/>
              <a:t>    FKP</a:t>
            </a:r>
          </a:p>
          <a:p>
            <a:r>
              <a:rPr lang="es-ES" dirty="0"/>
              <a:t>	</a:t>
            </a:r>
            <a:r>
              <a:rPr lang="es-ES" dirty="0" smtClean="0"/>
              <a:t>Correcciones de Maestro-Auxiliar     MAC</a:t>
            </a:r>
          </a:p>
          <a:p>
            <a:r>
              <a:rPr lang="es-ES" dirty="0" smtClean="0"/>
              <a:t>            Con </a:t>
            </a:r>
            <a:r>
              <a:rPr lang="es-ES" dirty="0" err="1" smtClean="0"/>
              <a:t>comunicaciòn</a:t>
            </a:r>
            <a:r>
              <a:rPr lang="es-ES" dirty="0" smtClean="0"/>
              <a:t> eficiente, RTK a distancias de 100 Km. de las BASES</a:t>
            </a:r>
            <a:r>
              <a:rPr lang="es-ES" dirty="0"/>
              <a:t>	</a:t>
            </a:r>
            <a:endParaRPr lang="es-ES" dirty="0" smtClean="0"/>
          </a:p>
          <a:p>
            <a:r>
              <a:rPr lang="es-ES" dirty="0"/>
              <a:t>	</a:t>
            </a:r>
            <a:endParaRPr lang="es-ES" dirty="0" smtClean="0"/>
          </a:p>
          <a:p>
            <a:r>
              <a:rPr lang="es-ES" dirty="0"/>
              <a:t>	</a:t>
            </a:r>
            <a:r>
              <a:rPr lang="es-ES" dirty="0" smtClean="0"/>
              <a:t> </a:t>
            </a:r>
          </a:p>
          <a:p>
            <a:r>
              <a:rPr lang="es-ES" dirty="0"/>
              <a:t> </a:t>
            </a:r>
            <a:r>
              <a:rPr lang="es-ES" dirty="0" smtClean="0"/>
              <a:t>        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27200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Comparaciones entre </a:t>
            </a:r>
            <a:r>
              <a:rPr lang="es-ES" dirty="0" err="1" smtClean="0"/>
              <a:t>Tecnologias</a:t>
            </a:r>
            <a:r>
              <a:rPr lang="es-ES" dirty="0" smtClean="0"/>
              <a:t> respecto a la </a:t>
            </a:r>
            <a:r>
              <a:rPr lang="es-ES" dirty="0" err="1" smtClean="0"/>
              <a:t>precision</a:t>
            </a:r>
            <a:r>
              <a:rPr lang="es-ES" dirty="0" smtClean="0"/>
              <a:t> de coordenadas y distancia</a:t>
            </a:r>
            <a:r>
              <a:rPr lang="es-ES" b="1" dirty="0" smtClean="0"/>
              <a:t> </a:t>
            </a:r>
            <a:r>
              <a:rPr lang="es-ES" dirty="0" smtClean="0"/>
              <a:t>de  la costa</a:t>
            </a:r>
            <a:endParaRPr lang="es-E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348880"/>
            <a:ext cx="6624736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298378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Y EN EL SIMPOSIUM DE FRANKFURT, ALGUIEN SE ATREVIO A PRESENTAR ESTE TRABAJO:</a:t>
            </a:r>
            <a:br>
              <a:rPr lang="es-ES" dirty="0" smtClean="0"/>
            </a:br>
            <a:r>
              <a:rPr lang="es-ES" dirty="0" smtClean="0"/>
              <a:t> “Es el PPP-RTK  bueno para todos ?</a:t>
            </a:r>
            <a:endParaRPr lang="es-E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746500"/>
            <a:ext cx="5791200" cy="31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Observemos la cantidad de redes RTK existentes</a:t>
            </a:r>
            <a:endParaRPr lang="es-E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276872"/>
            <a:ext cx="5791200" cy="368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Algunas de ellas con INVERSIONES  MULTIMILLONARIAS</a:t>
            </a:r>
            <a:endParaRPr lang="es-E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916832"/>
            <a:ext cx="57912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78298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PPP-RTK : amigo o enemigo</a:t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Desde el punto de vista del proveedor de servicios</a:t>
            </a:r>
            <a:endParaRPr lang="es-E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924944"/>
            <a:ext cx="5791200" cy="313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18258"/>
          </a:xfrm>
        </p:spPr>
        <p:txBody>
          <a:bodyPr>
            <a:normAutofit/>
          </a:bodyPr>
          <a:lstStyle/>
          <a:p>
            <a:r>
              <a:rPr lang="es-ES" dirty="0" err="1" smtClean="0"/>
              <a:t>Analisis</a:t>
            </a:r>
            <a:r>
              <a:rPr lang="es-ES" dirty="0" smtClean="0"/>
              <a:t> de mercados</a:t>
            </a:r>
            <a:br>
              <a:rPr lang="es-ES" dirty="0" smtClean="0"/>
            </a:br>
            <a:r>
              <a:rPr lang="es-ES" dirty="0" smtClean="0"/>
              <a:t>Red RTK contra el PPP</a:t>
            </a:r>
            <a:br>
              <a:rPr lang="es-ES" dirty="0" smtClean="0"/>
            </a:br>
            <a:endParaRPr lang="es-E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068960"/>
            <a:ext cx="5791200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RED RTK contra PPP-RTK</a:t>
            </a:r>
            <a:endParaRPr lang="es-E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916832"/>
            <a:ext cx="5791200" cy="459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Observemos la </a:t>
            </a:r>
            <a:r>
              <a:rPr lang="es-ES" dirty="0" err="1" smtClean="0"/>
              <a:t>transicion</a:t>
            </a:r>
            <a:r>
              <a:rPr lang="es-ES" dirty="0" smtClean="0"/>
              <a:t> entre mercados</a:t>
            </a:r>
            <a:endParaRPr lang="es-E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276872"/>
            <a:ext cx="57785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REEMPLAZO  O  COMPLEMENTO</a:t>
            </a:r>
            <a:endParaRPr lang="es-E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340768"/>
            <a:ext cx="57912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AMIGO A ENEMIGO</a:t>
            </a:r>
            <a:endParaRPr lang="es-E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3861048"/>
            <a:ext cx="579120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395536" y="1772816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Al menos  que comience una </a:t>
            </a:r>
            <a:r>
              <a:rPr lang="es-ES" sz="2400" dirty="0" err="1" smtClean="0"/>
              <a:t>cooperacion</a:t>
            </a:r>
            <a:r>
              <a:rPr lang="es-ES" sz="2400" dirty="0" smtClean="0"/>
              <a:t> entre la red local y la red de servicios PPP-RTK global, la red local </a:t>
            </a:r>
            <a:r>
              <a:rPr lang="es-ES" sz="2400" dirty="0" err="1" smtClean="0"/>
              <a:t>caeria</a:t>
            </a:r>
            <a:r>
              <a:rPr lang="es-ES" sz="2400" dirty="0" smtClean="0"/>
              <a:t> a la larga fuera de competencia. </a:t>
            </a:r>
            <a:endParaRPr lang="es-E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Imagen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7226300" cy="553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95536" y="260648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       Diagrama  de la  RED GNSS VRS   TOPNET-V</a:t>
            </a:r>
            <a:endParaRPr lang="es-ES" sz="3200" dirty="0"/>
          </a:p>
        </p:txBody>
      </p:sp>
    </p:spTree>
    <p:extLst>
      <p:ext uri="{BB962C8B-B14F-4D97-AF65-F5344CB8AC3E}">
        <p14:creationId xmlns="" xmlns:p14="http://schemas.microsoft.com/office/powerpoint/2010/main" val="423573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UN SITIO PARA VISITAR Y APRENDER  </a:t>
            </a:r>
            <a:endParaRPr lang="es-E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84784"/>
            <a:ext cx="7776864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18258"/>
          </a:xfrm>
        </p:spPr>
        <p:txBody>
          <a:bodyPr>
            <a:normAutofit/>
          </a:bodyPr>
          <a:lstStyle/>
          <a:p>
            <a:r>
              <a:rPr lang="es-ES" dirty="0" smtClean="0"/>
              <a:t>RECEPTOR  COMERCIAL  PARA NAVEGACION EN BARCOS O CONTROL DE MAQUINARIA</a:t>
            </a:r>
            <a:endParaRPr lang="es-E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780928"/>
            <a:ext cx="5791200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UN Receptor Comercial PPP-RTK construido por ALTUS </a:t>
            </a:r>
            <a:endParaRPr lang="es-E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916832"/>
            <a:ext cx="5588000" cy="383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PRECISION  TIPICA  CON  LOS RECEPTORES  PPP-RTK  MOSTRADOS</a:t>
            </a:r>
            <a:endParaRPr lang="es-E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132856"/>
            <a:ext cx="7776864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CONCLUSIONES</a:t>
            </a:r>
            <a:endParaRPr lang="es-E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GRACIAS   POR   SU   PRESENCIA</a:t>
            </a:r>
            <a:endParaRPr lang="es-ES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772816"/>
            <a:ext cx="5791200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2" y="1556792"/>
            <a:ext cx="9073648" cy="512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51520" y="260648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/>
              <a:t>Las REDES RTK LOCALES, SON  COSTOSAS y DIFICIL DE MANTENER</a:t>
            </a:r>
            <a:endParaRPr lang="es-E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Hasta que a alguien se le </a:t>
            </a:r>
            <a:r>
              <a:rPr lang="es-ES" dirty="0" err="1" smtClean="0"/>
              <a:t>ocurrio</a:t>
            </a:r>
            <a:r>
              <a:rPr lang="es-ES" dirty="0" smtClean="0"/>
              <a:t> lo del PPP- RTK  y le dieron un premio </a:t>
            </a:r>
            <a:endParaRPr lang="es-ES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3"/>
            <a:ext cx="7056784" cy="527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El trabajo fue repasado en Frankfurt este año, con aplausos</a:t>
            </a:r>
            <a:endParaRPr lang="es-ES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44824"/>
            <a:ext cx="7056784" cy="4211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Modelo original de PPP-RTK </a:t>
            </a:r>
            <a:endParaRPr lang="es-ES" dirty="0"/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12776"/>
            <a:ext cx="6836748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</TotalTime>
  <Words>546</Words>
  <Application>Microsoft Office PowerPoint</Application>
  <PresentationFormat>Presentación en pantalla (4:3)</PresentationFormat>
  <Paragraphs>93</Paragraphs>
  <Slides>55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55</vt:i4>
      </vt:variant>
    </vt:vector>
  </HeadingPairs>
  <TitlesOfParts>
    <vt:vector size="56" baseType="lpstr">
      <vt:lpstr>Tema de Office</vt:lpstr>
      <vt:lpstr>Avances GEODESICOS  de GNSS en la tecnologia PPP-RTK</vt:lpstr>
      <vt:lpstr>HISTORIA DE LA NAVEGACION MODERNA POR SATELITE</vt:lpstr>
      <vt:lpstr>ERRORES    EN    GPS </vt:lpstr>
      <vt:lpstr>Diapositiva 4</vt:lpstr>
      <vt:lpstr>Diapositiva 5</vt:lpstr>
      <vt:lpstr>Diapositiva 6</vt:lpstr>
      <vt:lpstr>Hasta que a alguien se le ocurrio lo del PPP- RTK  y le dieron un premio </vt:lpstr>
      <vt:lpstr>El trabajo fue repasado en Frankfurt este año, con aplausos</vt:lpstr>
      <vt:lpstr>Modelo original de PPP-RTK </vt:lpstr>
      <vt:lpstr>Para obtener la performancia que mostramos, HOY DIA  SUPERADO</vt:lpstr>
      <vt:lpstr>PIEZAS  DEL  JUEGO</vt:lpstr>
      <vt:lpstr>Componentes  principales de una red PPP-RTK</vt:lpstr>
      <vt:lpstr>La convergencia rapida es uno de los  retos actuales en PPP-RTK</vt:lpstr>
      <vt:lpstr>El Procesamiento del reloj, permite la resolucion de ambigüedad en los receptores PPP-RTK</vt:lpstr>
      <vt:lpstr>UNA  RED   REGIONAL  EN USA </vt:lpstr>
      <vt:lpstr>Una prueba de convergencia, con arranque en frio cada hora, con 289 corridas en 12 dias.</vt:lpstr>
      <vt:lpstr>Asimismo se muestra la relacion entre convergencia y calculo de ambiguedad </vt:lpstr>
      <vt:lpstr>Resultados en aplicaciones agricolas de un par de centimetros de error, con tiempos muy cortos de convergencia</vt:lpstr>
      <vt:lpstr>Pruebas en tractor de 103 minutos</vt:lpstr>
      <vt:lpstr>Estadistica de la prueba dinamica</vt:lpstr>
      <vt:lpstr>Algunos campos de aplicación del  PPP-RTK</vt:lpstr>
      <vt:lpstr>OBSERVEMOS LA RED DE GLOBAL VERIPOS -- Diferente</vt:lpstr>
      <vt:lpstr>LA REDUNDANCIA  DE CENTROS EN LA MISMA RED ES IMPORTANTE</vt:lpstr>
      <vt:lpstr>EN UNA RED GLOBAL SE DEBE DISPONER DE UNA ESTRUCTURA DE SATELITES DE TRANSMISION DE DATOS</vt:lpstr>
      <vt:lpstr>Los diferentes servicios que ofrece VERIPOS</vt:lpstr>
      <vt:lpstr>Estadistica de errores en la red VERIPOS</vt:lpstr>
      <vt:lpstr>La RED PPP-RTK de StarFIRE</vt:lpstr>
      <vt:lpstr>Estadistica de VERIPOS PPP-RTK</vt:lpstr>
      <vt:lpstr>Otra RED  importante la de ESA en coordinacion con el IGS</vt:lpstr>
      <vt:lpstr>OBJETIVOS   DE   ESA</vt:lpstr>
      <vt:lpstr>Productos en Tiempo Real de ESA</vt:lpstr>
      <vt:lpstr>Calculo del  reloj en ESA</vt:lpstr>
      <vt:lpstr>PERFORMANCIA  FINAL DE LOS PRODUCTOS DE ESA</vt:lpstr>
      <vt:lpstr>Resultados de calculo de ambigüedad en ESA</vt:lpstr>
      <vt:lpstr>El Calculo de AMBIGÜEDAD es uno de los temas principales en los talleres PPP-RTK</vt:lpstr>
      <vt:lpstr>EL SUNAMI DE JAPON,  CON EL PPP-RTK,  se hubiese conocido horas antes de llegar a la  COSTA</vt:lpstr>
      <vt:lpstr>LOS SUNAMIS  CON LA TECNOLOGIA PPP-RTK  PODEMOS  CONOCERLOS  CON TIEMPO SUFICIENTE  ANTES DE SU LLEGADA</vt:lpstr>
      <vt:lpstr>EN JAPON  SE ESTA DESARROLLANDO UN SISTEMA  DE  SATELITE CON ORBITAS QUASI ZENITALES</vt:lpstr>
      <vt:lpstr>El PPP-RTK  funciona a mas de 1.300 km de  distancia de la RED</vt:lpstr>
      <vt:lpstr>Comparaciones entre Tecnologias respecto a la precision de coordenadas y distancia de  la costa</vt:lpstr>
      <vt:lpstr>Y EN EL SIMPOSIUM DE FRANKFURT, ALGUIEN SE ATREVIO A PRESENTAR ESTE TRABAJO:  “Es el PPP-RTK  bueno para todos ?</vt:lpstr>
      <vt:lpstr>Observemos la cantidad de redes RTK existentes</vt:lpstr>
      <vt:lpstr>Algunas de ellas con INVERSIONES  MULTIMILLONARIAS</vt:lpstr>
      <vt:lpstr>PPP-RTK : amigo o enemigo  Desde el punto de vista del proveedor de servicios</vt:lpstr>
      <vt:lpstr>Analisis de mercados Red RTK contra el PPP </vt:lpstr>
      <vt:lpstr>RED RTK contra PPP-RTK</vt:lpstr>
      <vt:lpstr>Observemos la transicion entre mercados</vt:lpstr>
      <vt:lpstr>REEMPLAZO  O  COMPLEMENTO</vt:lpstr>
      <vt:lpstr>AMIGO A ENEMIGO</vt:lpstr>
      <vt:lpstr>UN SITIO PARA VISITAR Y APRENDER  </vt:lpstr>
      <vt:lpstr>RECEPTOR  COMERCIAL  PARA NAVEGACION EN BARCOS O CONTROL DE MAQUINARIA</vt:lpstr>
      <vt:lpstr>UN Receptor Comercial PPP-RTK construido por ALTUS </vt:lpstr>
      <vt:lpstr>PRECISION  TIPICA  CON  LOS RECEPTORES  PPP-RTK  MOSTRADOS</vt:lpstr>
      <vt:lpstr>CONCLUSIONES</vt:lpstr>
      <vt:lpstr>GRACIAS   POR   SU   PRESENCIA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antonio</dc:creator>
  <cp:lastModifiedBy>antonio</cp:lastModifiedBy>
  <cp:revision>31</cp:revision>
  <dcterms:created xsi:type="dcterms:W3CDTF">2012-11-28T03:42:18Z</dcterms:created>
  <dcterms:modified xsi:type="dcterms:W3CDTF">2013-01-07T20:07:46Z</dcterms:modified>
</cp:coreProperties>
</file>